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sldIdLst>
    <p:sldId id="256" r:id="rId2"/>
    <p:sldId id="257" r:id="rId3"/>
    <p:sldId id="279" r:id="rId4"/>
    <p:sldId id="258" r:id="rId5"/>
    <p:sldId id="270" r:id="rId6"/>
    <p:sldId id="259" r:id="rId7"/>
    <p:sldId id="260" r:id="rId8"/>
    <p:sldId id="269" r:id="rId9"/>
    <p:sldId id="261" r:id="rId10"/>
    <p:sldId id="262" r:id="rId11"/>
    <p:sldId id="274" r:id="rId12"/>
    <p:sldId id="263" r:id="rId13"/>
    <p:sldId id="264" r:id="rId14"/>
    <p:sldId id="265" r:id="rId15"/>
    <p:sldId id="281" r:id="rId16"/>
    <p:sldId id="266" r:id="rId17"/>
    <p:sldId id="280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5" d="100"/>
          <a:sy n="75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6DFF08F-DC6B-4601-B491-B0F83F6DD2DA}" type="datetimeFigureOut">
              <a:rPr lang="en-US" smtClean="0"/>
              <a:pPr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3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4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5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7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6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7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1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7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6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0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5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3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DFF08F-DC6B-4601-B491-B0F83F6DD2DA}" type="datetimeFigureOut">
              <a:rPr lang="en-US" smtClean="0"/>
              <a:pPr/>
              <a:t>2/12/16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5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EMCL </a:t>
            </a:r>
            <a:r>
              <a:rPr lang="it-IT" dirty="0" err="1" smtClean="0"/>
              <a:t>Projects</a:t>
            </a:r>
            <a:r>
              <a:rPr lang="it-IT" dirty="0"/>
              <a:t/>
            </a:r>
            <a:br>
              <a:rPr lang="it-IT" dirty="0"/>
            </a:br>
            <a:r>
              <a:rPr lang="it-IT" dirty="0" err="1" smtClean="0"/>
              <a:t>at</a:t>
            </a:r>
            <a:r>
              <a:rPr lang="it-IT" dirty="0" smtClean="0"/>
              <a:t> NICTA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Andrea Condoluci</a:t>
            </a:r>
          </a:p>
          <a:p>
            <a:r>
              <a:rPr lang="it-IT" dirty="0" smtClean="0"/>
              <a:t>Matteo Manighetti</a:t>
            </a:r>
          </a:p>
        </p:txBody>
      </p:sp>
    </p:spTree>
    <p:extLst>
      <p:ext uri="{BB962C8B-B14F-4D97-AF65-F5344CB8AC3E}">
        <p14:creationId xmlns:p14="http://schemas.microsoft.com/office/powerpoint/2010/main" val="11754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Some information on </a:t>
            </a:r>
            <a:r>
              <a:rPr lang="it-IT" dirty="0" err="1" smtClean="0"/>
              <a:t>visas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</a:t>
            </a:r>
            <a:r>
              <a:rPr lang="en-US" dirty="0"/>
              <a:t>will need a class 402 ("Occupational Trainee")</a:t>
            </a:r>
          </a:p>
          <a:p>
            <a:r>
              <a:rPr lang="en-US" dirty="0" smtClean="0"/>
              <a:t>Good </a:t>
            </a:r>
            <a:r>
              <a:rPr lang="en-US" dirty="0"/>
              <a:t>news: NICTA handles most of the bureaucracy</a:t>
            </a:r>
          </a:p>
          <a:p>
            <a:r>
              <a:rPr lang="en-US" dirty="0" smtClean="0"/>
              <a:t>You </a:t>
            </a:r>
            <a:r>
              <a:rPr lang="en-US" dirty="0"/>
              <a:t>will just have to fill in a lot of paperwork and they will take care of sponsoring the application</a:t>
            </a:r>
          </a:p>
          <a:p>
            <a:r>
              <a:rPr lang="en-US" dirty="0" smtClean="0"/>
              <a:t>...</a:t>
            </a:r>
            <a:r>
              <a:rPr lang="en-US" dirty="0"/>
              <a:t>but it will still require a lot of time to be </a:t>
            </a:r>
            <a:r>
              <a:rPr lang="en-US" dirty="0" smtClean="0"/>
              <a:t>processed</a:t>
            </a:r>
          </a:p>
          <a:p>
            <a:r>
              <a:rPr lang="en-US" dirty="0" smtClean="0"/>
              <a:t>Be prepared to stay awake at night to call offices at the local </a:t>
            </a:r>
            <a:r>
              <a:rPr lang="en-US" dirty="0" err="1" smtClean="0"/>
              <a:t>timezone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28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Every</a:t>
            </a:r>
            <a:r>
              <a:rPr lang="it-IT" dirty="0" smtClean="0"/>
              <a:t> </a:t>
            </a:r>
            <a:r>
              <a:rPr lang="it-IT" dirty="0" err="1" smtClean="0"/>
              <a:t>picture</a:t>
            </a:r>
            <a:r>
              <a:rPr lang="it-IT" dirty="0" smtClean="0"/>
              <a:t> of the Opera House </a:t>
            </a:r>
            <a:r>
              <a:rPr lang="it-IT" dirty="0" err="1" smtClean="0"/>
              <a:t>you</a:t>
            </a:r>
            <a:r>
              <a:rPr lang="it-IT" dirty="0" smtClean="0"/>
              <a:t> take </a:t>
            </a:r>
            <a:r>
              <a:rPr lang="it-IT" dirty="0" err="1" smtClean="0"/>
              <a:t>looks</a:t>
            </a:r>
            <a:r>
              <a:rPr lang="it-IT" dirty="0" smtClean="0"/>
              <a:t> </a:t>
            </a:r>
            <a:r>
              <a:rPr lang="it-IT" dirty="0" err="1" smtClean="0"/>
              <a:t>perfect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56" y="2560638"/>
            <a:ext cx="4472887" cy="33099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06" y="2560638"/>
            <a:ext cx="4472887" cy="3309937"/>
          </a:xfrm>
        </p:spPr>
      </p:pic>
    </p:spTree>
    <p:extLst>
      <p:ext uri="{BB962C8B-B14F-4D97-AF65-F5344CB8AC3E}">
        <p14:creationId xmlns:p14="http://schemas.microsoft.com/office/powerpoint/2010/main" val="23633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should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do right </a:t>
            </a:r>
            <a:r>
              <a:rPr lang="it-IT" dirty="0" err="1" smtClean="0"/>
              <a:t>now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Have </a:t>
            </a:r>
            <a:r>
              <a:rPr lang="en-US" dirty="0"/>
              <a:t>a look at the topics in NICTA's EMCL page: https://ssrg.nicta.com.au/students/emcl.pml</a:t>
            </a:r>
          </a:p>
          <a:p>
            <a:r>
              <a:rPr lang="en-US" dirty="0" smtClean="0"/>
              <a:t>Take </a:t>
            </a:r>
            <a:r>
              <a:rPr lang="en-US" dirty="0"/>
              <a:t>note of the names related to the topics you like, and send emails to ask about current projects</a:t>
            </a:r>
          </a:p>
          <a:p>
            <a:r>
              <a:rPr lang="en-US" dirty="0" smtClean="0"/>
              <a:t>Once </a:t>
            </a:r>
            <a:r>
              <a:rPr lang="en-US" dirty="0"/>
              <a:t>you think you might have found something interesting, go for it!</a:t>
            </a:r>
          </a:p>
          <a:p>
            <a:r>
              <a:rPr lang="en-US" dirty="0" smtClean="0"/>
              <a:t>You </a:t>
            </a:r>
            <a:r>
              <a:rPr lang="en-US" dirty="0"/>
              <a:t>will have time to further define the topic later.</a:t>
            </a:r>
          </a:p>
          <a:p>
            <a:r>
              <a:rPr lang="en-US" dirty="0" smtClean="0"/>
              <a:t>Finding </a:t>
            </a:r>
            <a:r>
              <a:rPr lang="en-US" dirty="0"/>
              <a:t>a local supervisor at the second year </a:t>
            </a:r>
            <a:r>
              <a:rPr lang="en-US" dirty="0" err="1"/>
              <a:t>uni</a:t>
            </a:r>
            <a:r>
              <a:rPr lang="en-US" dirty="0"/>
              <a:t> is not an issue.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45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NICTA </a:t>
            </a:r>
            <a:r>
              <a:rPr lang="it-IT" dirty="0" err="1" smtClean="0"/>
              <a:t>offices</a:t>
            </a:r>
            <a:r>
              <a:rPr lang="it-IT" dirty="0" smtClean="0"/>
              <a:t> in Canberra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r="16815"/>
          <a:stretch>
            <a:fillRect/>
          </a:stretch>
        </p:blipFill>
        <p:spPr/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9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NICTA </a:t>
            </a:r>
            <a:r>
              <a:rPr lang="it-IT" dirty="0" err="1" smtClean="0"/>
              <a:t>at</a:t>
            </a:r>
            <a:r>
              <a:rPr lang="it-IT" dirty="0" smtClean="0"/>
              <a:t> Canberra and Sydney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8575" y="2886920"/>
            <a:ext cx="4718050" cy="2657372"/>
          </a:xfrm>
        </p:spPr>
      </p:pic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06" y="2560638"/>
            <a:ext cx="4472887" cy="3309937"/>
          </a:xfrm>
        </p:spPr>
      </p:pic>
    </p:spTree>
    <p:extLst>
      <p:ext uri="{BB962C8B-B14F-4D97-AF65-F5344CB8AC3E}">
        <p14:creationId xmlns:p14="http://schemas.microsoft.com/office/powerpoint/2010/main" val="410545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Brief </a:t>
            </a:r>
            <a:r>
              <a:rPr lang="it-IT" dirty="0" err="1" smtClean="0"/>
              <a:t>overview</a:t>
            </a:r>
            <a:r>
              <a:rPr lang="it-IT" dirty="0" smtClean="0"/>
              <a:t> of </a:t>
            </a:r>
            <a:r>
              <a:rPr lang="it-IT" dirty="0" err="1" smtClean="0"/>
              <a:t>groups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NICTA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 smtClean="0"/>
              <a:t>Software System </a:t>
            </a:r>
            <a:r>
              <a:rPr lang="it-IT" dirty="0" smtClean="0"/>
              <a:t>(SSRG): </a:t>
            </a:r>
            <a:r>
              <a:rPr lang="it-IT" dirty="0" err="1" smtClean="0"/>
              <a:t>Formal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r>
              <a:rPr lang="it-IT" dirty="0" smtClean="0"/>
              <a:t>, Operating Systems, Software </a:t>
            </a:r>
            <a:r>
              <a:rPr lang="it-IT" dirty="0" err="1" smtClean="0"/>
              <a:t>Engineering</a:t>
            </a:r>
            <a:r>
              <a:rPr lang="it-IT" dirty="0" smtClean="0"/>
              <a:t>. </a:t>
            </a:r>
            <a:r>
              <a:rPr lang="it-IT" dirty="0" err="1" smtClean="0"/>
              <a:t>Projects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 smtClean="0"/>
              <a:t>Theorem</a:t>
            </a:r>
            <a:r>
              <a:rPr lang="it-IT" dirty="0" smtClean="0"/>
              <a:t> </a:t>
            </a:r>
            <a:r>
              <a:rPr lang="it-IT" dirty="0" err="1" smtClean="0"/>
              <a:t>provers</a:t>
            </a:r>
            <a:r>
              <a:rPr lang="it-IT" dirty="0" smtClean="0"/>
              <a:t> (HOL, Beagle)</a:t>
            </a:r>
          </a:p>
          <a:p>
            <a:pPr lvl="1"/>
            <a:r>
              <a:rPr lang="it-IT" dirty="0" smtClean="0"/>
              <a:t>Software Model </a:t>
            </a:r>
            <a:r>
              <a:rPr lang="it-IT" dirty="0" err="1" smtClean="0"/>
              <a:t>Checkers</a:t>
            </a:r>
            <a:r>
              <a:rPr lang="it-IT" dirty="0" smtClean="0"/>
              <a:t> (</a:t>
            </a:r>
            <a:r>
              <a:rPr lang="it-IT" dirty="0" err="1" smtClean="0"/>
              <a:t>Goanna</a:t>
            </a:r>
            <a:r>
              <a:rPr lang="it-IT" dirty="0"/>
              <a:t>)</a:t>
            </a:r>
            <a:endParaRPr lang="it-IT" dirty="0" smtClean="0"/>
          </a:p>
          <a:p>
            <a:r>
              <a:rPr lang="it-IT" b="1" dirty="0" err="1" smtClean="0"/>
              <a:t>Optimization</a:t>
            </a:r>
            <a:r>
              <a:rPr lang="it-IT" dirty="0" smtClean="0"/>
              <a:t>. </a:t>
            </a:r>
            <a:r>
              <a:rPr lang="it-IT" dirty="0" err="1" smtClean="0"/>
              <a:t>Projects</a:t>
            </a:r>
            <a:r>
              <a:rPr lang="it-IT" dirty="0" smtClean="0"/>
              <a:t> in:</a:t>
            </a:r>
          </a:p>
          <a:p>
            <a:pPr lvl="1"/>
            <a:r>
              <a:rPr lang="it-IT" dirty="0" err="1" smtClean="0"/>
              <a:t>Constraint</a:t>
            </a:r>
            <a:r>
              <a:rPr lang="it-IT" dirty="0" smtClean="0"/>
              <a:t> </a:t>
            </a:r>
            <a:r>
              <a:rPr lang="it-IT" dirty="0" err="1" smtClean="0"/>
              <a:t>solving</a:t>
            </a:r>
            <a:endParaRPr lang="it-IT" dirty="0" smtClean="0"/>
          </a:p>
          <a:p>
            <a:pPr lvl="1"/>
            <a:r>
              <a:rPr lang="it-IT" dirty="0" err="1" smtClean="0"/>
              <a:t>Logistics</a:t>
            </a:r>
            <a:endParaRPr lang="it-IT" dirty="0" smtClean="0"/>
          </a:p>
          <a:p>
            <a:pPr lvl="1"/>
            <a:r>
              <a:rPr lang="it-IT" dirty="0" err="1" smtClean="0"/>
              <a:t>Transport</a:t>
            </a:r>
            <a:r>
              <a:rPr lang="it-IT" dirty="0" smtClean="0"/>
              <a:t> Systems</a:t>
            </a:r>
          </a:p>
          <a:p>
            <a:pPr lvl="1"/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451600" y="3721100"/>
            <a:ext cx="148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Matteo </a:t>
            </a:r>
            <a:r>
              <a:rPr lang="it-IT" i="1" dirty="0" err="1" smtClean="0"/>
              <a:t>was</a:t>
            </a:r>
            <a:r>
              <a:rPr lang="it-IT" i="1" dirty="0" smtClean="0"/>
              <a:t> </a:t>
            </a:r>
            <a:r>
              <a:rPr lang="it-IT" i="1" dirty="0" err="1" smtClean="0"/>
              <a:t>here</a:t>
            </a:r>
            <a:r>
              <a:rPr lang="it-IT" i="1" dirty="0" smtClean="0"/>
              <a:t>!</a:t>
            </a:r>
            <a:endParaRPr lang="it-IT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451600" y="3333234"/>
            <a:ext cx="15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Andrea </a:t>
            </a:r>
            <a:r>
              <a:rPr lang="it-IT" i="1" dirty="0" err="1" smtClean="0"/>
              <a:t>was</a:t>
            </a:r>
            <a:r>
              <a:rPr lang="it-IT" i="1" dirty="0" smtClean="0"/>
              <a:t> </a:t>
            </a:r>
            <a:r>
              <a:rPr lang="it-IT" i="1" dirty="0" err="1" smtClean="0"/>
              <a:t>here</a:t>
            </a:r>
            <a:r>
              <a:rPr lang="it-IT" i="1" dirty="0" smtClean="0"/>
              <a:t>!</a:t>
            </a:r>
            <a:endParaRPr lang="it-IT" i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451600" y="4176699"/>
            <a:ext cx="146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Emira </a:t>
            </a:r>
            <a:r>
              <a:rPr lang="it-IT" i="1" dirty="0" err="1" smtClean="0"/>
              <a:t>was</a:t>
            </a:r>
            <a:r>
              <a:rPr lang="it-IT" i="1" dirty="0" smtClean="0"/>
              <a:t> </a:t>
            </a:r>
            <a:r>
              <a:rPr lang="it-IT" i="1" dirty="0" err="1" smtClean="0"/>
              <a:t>here</a:t>
            </a:r>
            <a:r>
              <a:rPr lang="it-IT" i="1" dirty="0" smtClean="0"/>
              <a:t>!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4195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06" y="2560638"/>
            <a:ext cx="4472887" cy="3309937"/>
          </a:xfrm>
        </p:spPr>
      </p:pic>
    </p:spTree>
    <p:extLst>
      <p:ext uri="{BB962C8B-B14F-4D97-AF65-F5344CB8AC3E}">
        <p14:creationId xmlns:p14="http://schemas.microsoft.com/office/powerpoint/2010/main" val="4087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Students </a:t>
            </a:r>
            <a:r>
              <a:rPr lang="it-IT" dirty="0" err="1" smtClean="0"/>
              <a:t>who</a:t>
            </a:r>
            <a:r>
              <a:rPr lang="it-IT" dirty="0" smtClean="0"/>
              <a:t> </a:t>
            </a:r>
            <a:r>
              <a:rPr lang="it-IT" dirty="0" err="1" smtClean="0"/>
              <a:t>went</a:t>
            </a:r>
            <a:r>
              <a:rPr lang="it-IT" dirty="0" smtClean="0"/>
              <a:t> to NICTA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year</a:t>
            </a:r>
            <a:r>
              <a:rPr lang="it-IT" dirty="0" smtClean="0"/>
              <a:t>: Andrea &amp; Matteo (</a:t>
            </a:r>
            <a:r>
              <a:rPr lang="it-IT" dirty="0" err="1" smtClean="0"/>
              <a:t>us</a:t>
            </a:r>
            <a:r>
              <a:rPr lang="it-IT" dirty="0" smtClean="0"/>
              <a:t>!), Emira (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know</a:t>
            </a:r>
            <a:r>
              <a:rPr lang="it-IT" dirty="0" smtClean="0"/>
              <a:t> </a:t>
            </a:r>
            <a:r>
              <a:rPr lang="it-IT" dirty="0" err="1" smtClean="0"/>
              <a:t>her</a:t>
            </a:r>
            <a:r>
              <a:rPr lang="it-IT" dirty="0" smtClean="0"/>
              <a:t> from Dresden)</a:t>
            </a:r>
          </a:p>
          <a:p>
            <a:r>
              <a:rPr lang="it-IT" dirty="0" err="1" smtClean="0"/>
              <a:t>Previous</a:t>
            </a:r>
            <a:r>
              <a:rPr lang="it-IT" dirty="0" smtClean="0"/>
              <a:t> </a:t>
            </a:r>
            <a:r>
              <a:rPr lang="it-IT" dirty="0" err="1" smtClean="0"/>
              <a:t>years</a:t>
            </a:r>
            <a:r>
              <a:rPr lang="it-IT" dirty="0" smtClean="0"/>
              <a:t>, and </a:t>
            </a:r>
            <a:r>
              <a:rPr lang="it-IT" dirty="0" err="1" smtClean="0"/>
              <a:t>now</a:t>
            </a:r>
            <a:r>
              <a:rPr lang="it-IT" dirty="0" smtClean="0"/>
              <a:t> in Vienna: Adrian, Medina and </a:t>
            </a:r>
            <a:r>
              <a:rPr lang="it-IT" dirty="0" err="1" smtClean="0"/>
              <a:t>Toby</a:t>
            </a:r>
            <a:endParaRPr lang="it-IT" dirty="0" smtClean="0"/>
          </a:p>
          <a:p>
            <a:r>
              <a:rPr lang="it-IT" b="1" dirty="0" err="1" smtClean="0"/>
              <a:t>Ask</a:t>
            </a:r>
            <a:r>
              <a:rPr lang="it-IT" b="1" dirty="0" smtClean="0"/>
              <a:t> </a:t>
            </a:r>
            <a:r>
              <a:rPr lang="it-IT" b="1" dirty="0" err="1" smtClean="0"/>
              <a:t>us</a:t>
            </a:r>
            <a:r>
              <a:rPr lang="it-IT" b="1" dirty="0" smtClean="0"/>
              <a:t> </a:t>
            </a:r>
            <a:r>
              <a:rPr lang="it-IT" b="1" dirty="0" err="1" smtClean="0"/>
              <a:t>questions</a:t>
            </a:r>
            <a:r>
              <a:rPr lang="it-IT" b="1" dirty="0" smtClean="0"/>
              <a:t>!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6196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9515" r="14707" b="36815"/>
          <a:stretch/>
        </p:blipFill>
        <p:spPr>
          <a:xfrm>
            <a:off x="3060700" y="774700"/>
            <a:ext cx="5664200" cy="53721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1638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Do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know</a:t>
            </a:r>
            <a:r>
              <a:rPr lang="it-IT" dirty="0" smtClean="0"/>
              <a:t> the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the </a:t>
            </a:r>
            <a:r>
              <a:rPr lang="it-IT" dirty="0" err="1" smtClean="0"/>
              <a:t>italians</a:t>
            </a:r>
            <a:r>
              <a:rPr lang="it-IT" dirty="0" smtClean="0"/>
              <a:t> </a:t>
            </a:r>
            <a:r>
              <a:rPr lang="it-IT" dirty="0" err="1" smtClean="0"/>
              <a:t>who</a:t>
            </a:r>
            <a:r>
              <a:rPr lang="it-IT" dirty="0" smtClean="0"/>
              <a:t> </a:t>
            </a:r>
            <a:r>
              <a:rPr lang="it-IT" dirty="0" err="1" smtClean="0"/>
              <a:t>went</a:t>
            </a:r>
            <a:r>
              <a:rPr lang="it-IT" dirty="0" smtClean="0"/>
              <a:t> to Australia?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did</a:t>
            </a:r>
            <a:r>
              <a:rPr lang="it-IT" dirty="0" smtClean="0"/>
              <a:t>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project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NICTA last </a:t>
            </a:r>
            <a:r>
              <a:rPr lang="it-IT" dirty="0" err="1" smtClean="0"/>
              <a:t>summer</a:t>
            </a:r>
            <a:r>
              <a:rPr lang="it-IT" dirty="0" smtClean="0"/>
              <a:t>, and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think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should</a:t>
            </a:r>
            <a:r>
              <a:rPr lang="it-IT" dirty="0" smtClean="0"/>
              <a:t> </a:t>
            </a:r>
            <a:r>
              <a:rPr lang="it-IT" dirty="0" err="1" smtClean="0"/>
              <a:t>too</a:t>
            </a:r>
            <a:endParaRPr lang="it-IT" dirty="0" smtClean="0"/>
          </a:p>
          <a:p>
            <a:r>
              <a:rPr lang="it-IT" dirty="0" smtClean="0"/>
              <a:t>So </a:t>
            </a:r>
            <a:r>
              <a:rPr lang="it-IT" dirty="0" err="1" smtClean="0"/>
              <a:t>we</a:t>
            </a:r>
            <a:r>
              <a:rPr lang="it-IT" dirty="0" smtClean="0"/>
              <a:t> are </a:t>
            </a:r>
            <a:r>
              <a:rPr lang="it-IT" dirty="0" err="1" smtClean="0"/>
              <a:t>giving</a:t>
            </a:r>
            <a:r>
              <a:rPr lang="it-IT" dirty="0" smtClean="0"/>
              <a:t> an </a:t>
            </a:r>
            <a:r>
              <a:rPr lang="it-IT" dirty="0" err="1" smtClean="0"/>
              <a:t>informal</a:t>
            </a:r>
            <a:r>
              <a:rPr lang="it-IT" dirty="0" smtClean="0"/>
              <a:t> </a:t>
            </a:r>
            <a:r>
              <a:rPr lang="it-IT" dirty="0" err="1" smtClean="0"/>
              <a:t>presentation</a:t>
            </a:r>
            <a:endParaRPr lang="it-IT" dirty="0" smtClean="0"/>
          </a:p>
          <a:p>
            <a:r>
              <a:rPr lang="it-IT" dirty="0" smtClean="0"/>
              <a:t>With a </a:t>
            </a:r>
            <a:r>
              <a:rPr lang="it-IT" dirty="0" err="1" smtClean="0"/>
              <a:t>lot</a:t>
            </a:r>
            <a:r>
              <a:rPr lang="it-IT" dirty="0" smtClean="0"/>
              <a:t> of </a:t>
            </a:r>
            <a:r>
              <a:rPr lang="it-IT" dirty="0" err="1" smtClean="0"/>
              <a:t>bullet</a:t>
            </a:r>
            <a:r>
              <a:rPr lang="it-IT" dirty="0" smtClean="0"/>
              <a:t> </a:t>
            </a:r>
            <a:r>
              <a:rPr lang="it-IT" dirty="0" err="1" smtClean="0"/>
              <a:t>points</a:t>
            </a:r>
            <a:endParaRPr lang="it-IT" dirty="0" smtClean="0"/>
          </a:p>
          <a:p>
            <a:r>
              <a:rPr lang="it-IT" dirty="0" smtClean="0"/>
              <a:t>And a </a:t>
            </a:r>
            <a:r>
              <a:rPr lang="it-IT" dirty="0" err="1" smtClean="0"/>
              <a:t>lot</a:t>
            </a:r>
            <a:r>
              <a:rPr lang="it-IT" dirty="0" smtClean="0"/>
              <a:t> of </a:t>
            </a:r>
            <a:r>
              <a:rPr lang="it-IT" dirty="0" err="1" smtClean="0"/>
              <a:t>pictures</a:t>
            </a:r>
            <a:endParaRPr lang="it-IT" dirty="0" smtClean="0"/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hope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find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helpful</a:t>
            </a:r>
            <a:r>
              <a:rPr lang="it-IT" dirty="0" smtClean="0"/>
              <a:t>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434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Matteo </a:t>
            </a:r>
            <a:r>
              <a:rPr lang="it-IT" dirty="0" err="1" smtClean="0"/>
              <a:t>jumping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kangaroos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9" b="20649"/>
          <a:stretch>
            <a:fillRect/>
          </a:stretch>
        </p:blipFill>
        <p:spPr/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(No, I </a:t>
            </a:r>
            <a:r>
              <a:rPr lang="it-IT" dirty="0" err="1" smtClean="0"/>
              <a:t>didn’t</a:t>
            </a:r>
            <a:r>
              <a:rPr lang="it-IT" dirty="0" smtClean="0"/>
              <a:t> </a:t>
            </a:r>
            <a:r>
              <a:rPr lang="it-IT" dirty="0" err="1" smtClean="0"/>
              <a:t>reach</a:t>
            </a:r>
            <a:r>
              <a:rPr lang="it-IT" dirty="0" smtClean="0"/>
              <a:t> </a:t>
            </a:r>
            <a:r>
              <a:rPr lang="it-IT" dirty="0" err="1" smtClean="0"/>
              <a:t>them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265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your project at NICTA/Data61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</a:t>
            </a:r>
            <a:r>
              <a:rPr lang="en-US" dirty="0"/>
              <a:t>will have to do </a:t>
            </a:r>
            <a:r>
              <a:rPr lang="en-US" dirty="0" smtClean="0"/>
              <a:t>the project </a:t>
            </a:r>
            <a:r>
              <a:rPr lang="en-US" dirty="0"/>
              <a:t>at some point</a:t>
            </a:r>
          </a:p>
          <a:p>
            <a:r>
              <a:rPr lang="en-US" dirty="0" smtClean="0"/>
              <a:t>What </a:t>
            </a:r>
            <a:r>
              <a:rPr lang="en-US" dirty="0"/>
              <a:t>if I am behind with exams?</a:t>
            </a:r>
          </a:p>
          <a:p>
            <a:r>
              <a:rPr lang="en-US" dirty="0" smtClean="0"/>
              <a:t>You </a:t>
            </a:r>
            <a:r>
              <a:rPr lang="en-US" dirty="0"/>
              <a:t>will work during summer: </a:t>
            </a:r>
            <a:r>
              <a:rPr lang="en-US" b="1" dirty="0"/>
              <a:t>not</a:t>
            </a:r>
            <a:r>
              <a:rPr lang="en-US" dirty="0"/>
              <a:t> fun, but you actually gain time for your </a:t>
            </a:r>
            <a:r>
              <a:rPr lang="en-US" dirty="0" smtClean="0"/>
              <a:t>studies</a:t>
            </a:r>
          </a:p>
          <a:p>
            <a:r>
              <a:rPr lang="en-US" dirty="0" smtClean="0"/>
              <a:t>You will have the chance to go to Australia! Now, </a:t>
            </a:r>
            <a:r>
              <a:rPr lang="en-US" b="1" dirty="0" smtClean="0"/>
              <a:t>that’s</a:t>
            </a:r>
            <a:r>
              <a:rPr lang="en-US" dirty="0" smtClean="0"/>
              <a:t> fun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8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Greetings from the </a:t>
            </a:r>
            <a:r>
              <a:rPr lang="it-IT" dirty="0" err="1" smtClean="0"/>
              <a:t>red</a:t>
            </a:r>
            <a:r>
              <a:rPr lang="it-IT" dirty="0" smtClean="0"/>
              <a:t> center!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b="456"/>
          <a:stretch>
            <a:fillRect/>
          </a:stretch>
        </p:blipFill>
        <p:spPr/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883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costs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</a:t>
            </a:r>
            <a:r>
              <a:rPr lang="en-US" dirty="0"/>
              <a:t>you have a scholarship: you already get a lot of money</a:t>
            </a:r>
          </a:p>
          <a:p>
            <a:r>
              <a:rPr lang="en-US" dirty="0" smtClean="0"/>
              <a:t>If </a:t>
            </a:r>
            <a:r>
              <a:rPr lang="en-US" dirty="0"/>
              <a:t>you don't, and are from EU: you will get 3000 €</a:t>
            </a:r>
          </a:p>
          <a:p>
            <a:r>
              <a:rPr lang="en-US" dirty="0" smtClean="0"/>
              <a:t>From </a:t>
            </a:r>
            <a:r>
              <a:rPr lang="en-US" dirty="0"/>
              <a:t>our experience: 1500€ travel, 1500€ 2 months rent (Sydney prices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Therefore: you’ll need the usual money for living, plus some additional for travelling and fun (time to break your piggy bank?)</a:t>
            </a:r>
          </a:p>
          <a:p>
            <a:r>
              <a:rPr lang="en-US" dirty="0" smtClean="0"/>
              <a:t>Living is quite expensive (you’ll probably be in big cities). But low Australian dollar helps!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58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benefits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 </a:t>
            </a:r>
            <a:r>
              <a:rPr lang="en-US" dirty="0"/>
              <a:t>chance to travel!</a:t>
            </a:r>
          </a:p>
          <a:p>
            <a:r>
              <a:rPr lang="en-US" dirty="0" smtClean="0"/>
              <a:t>Thriving environment at NICTA</a:t>
            </a:r>
            <a:endParaRPr lang="en-US" dirty="0"/>
          </a:p>
          <a:p>
            <a:r>
              <a:rPr lang="en-US" dirty="0" smtClean="0"/>
              <a:t>Lots </a:t>
            </a:r>
            <a:r>
              <a:rPr lang="en-US" dirty="0"/>
              <a:t>of topics </a:t>
            </a:r>
            <a:r>
              <a:rPr lang="en-US" dirty="0" smtClean="0"/>
              <a:t>for all the tastes from </a:t>
            </a:r>
            <a:r>
              <a:rPr lang="en-US" dirty="0"/>
              <a:t>the various research </a:t>
            </a:r>
            <a:r>
              <a:rPr lang="en-US" dirty="0" smtClean="0"/>
              <a:t>groups</a:t>
            </a:r>
          </a:p>
          <a:p>
            <a:r>
              <a:rPr lang="en-US" dirty="0" smtClean="0"/>
              <a:t>You will find many people coming from EMCL down there! And… </a:t>
            </a:r>
            <a:r>
              <a:rPr lang="en-US" i="1" dirty="0" smtClean="0"/>
              <a:t>you</a:t>
            </a:r>
            <a:r>
              <a:rPr lang="en-US" dirty="0" smtClean="0"/>
              <a:t> could be the next one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29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78" y="2560638"/>
            <a:ext cx="4228343" cy="3309937"/>
          </a:xfrm>
        </p:spPr>
      </p:pic>
    </p:spTree>
    <p:extLst>
      <p:ext uri="{BB962C8B-B14F-4D97-AF65-F5344CB8AC3E}">
        <p14:creationId xmlns:p14="http://schemas.microsoft.com/office/powerpoint/2010/main" val="29832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Caveats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</a:t>
            </a:r>
            <a:r>
              <a:rPr lang="en-US" dirty="0"/>
              <a:t>up your mind very quickly!</a:t>
            </a:r>
          </a:p>
          <a:p>
            <a:r>
              <a:rPr lang="en-US" dirty="0" smtClean="0"/>
              <a:t>Immigration </a:t>
            </a:r>
            <a:r>
              <a:rPr lang="en-US" dirty="0"/>
              <a:t>procedure can be </a:t>
            </a:r>
            <a:r>
              <a:rPr lang="en-US" i="1" dirty="0" smtClean="0"/>
              <a:t>extremely</a:t>
            </a:r>
            <a:r>
              <a:rPr lang="en-US" dirty="0" smtClean="0"/>
              <a:t> </a:t>
            </a:r>
            <a:r>
              <a:rPr lang="en-US" dirty="0"/>
              <a:t>long (and if you are from EU, you might not be used to visa applications)</a:t>
            </a:r>
          </a:p>
          <a:p>
            <a:r>
              <a:rPr lang="en-US" dirty="0" smtClean="0"/>
              <a:t>If </a:t>
            </a:r>
            <a:r>
              <a:rPr lang="en-US" dirty="0"/>
              <a:t>you are from the EU, you might even still not have a passport! (It was </a:t>
            </a:r>
            <a:r>
              <a:rPr lang="en-US" dirty="0" smtClean="0"/>
              <a:t>our </a:t>
            </a:r>
            <a:r>
              <a:rPr lang="en-US" dirty="0"/>
              <a:t>case)</a:t>
            </a:r>
          </a:p>
          <a:p>
            <a:r>
              <a:rPr lang="en-US" dirty="0" smtClean="0"/>
              <a:t>Official </a:t>
            </a:r>
            <a:r>
              <a:rPr lang="en-US" dirty="0"/>
              <a:t>time for getting a class 402 visa: 16 weeks at most. How much it took for me: 16 weeks. Don't be optimistic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102</TotalTime>
  <Words>612</Words>
  <Application>Microsoft Macintosh PowerPoint</Application>
  <PresentationFormat>Widescreen</PresentationFormat>
  <Paragraphs>63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Garamond</vt:lpstr>
      <vt:lpstr>Arial</vt:lpstr>
      <vt:lpstr>Organico</vt:lpstr>
      <vt:lpstr>EMCL Projects at NICTA</vt:lpstr>
      <vt:lpstr>Do you know the one about the italians who went to Australia?</vt:lpstr>
      <vt:lpstr>Matteo jumping after kangaroos</vt:lpstr>
      <vt:lpstr>Doing your project at NICTA/Data61</vt:lpstr>
      <vt:lpstr>Greetings from the red center!</vt:lpstr>
      <vt:lpstr>The costs</vt:lpstr>
      <vt:lpstr>The benefits</vt:lpstr>
      <vt:lpstr>Presentazione di PowerPoint</vt:lpstr>
      <vt:lpstr>Caveats</vt:lpstr>
      <vt:lpstr>Some information on visas</vt:lpstr>
      <vt:lpstr>Every picture of the Opera House you take looks perfect!</vt:lpstr>
      <vt:lpstr>What should you do right now?</vt:lpstr>
      <vt:lpstr>NICTA offices in Canberra</vt:lpstr>
      <vt:lpstr>NICTA at Canberra and Sydney</vt:lpstr>
      <vt:lpstr>Brief overview of groups at NICTA</vt:lpstr>
      <vt:lpstr>Presentazione di PowerPoint</vt:lpstr>
      <vt:lpstr>Students who went to NICTA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EMCL Projects at NICTA</dc:title>
  <dc:creator>Matteo Manighetti</dc:creator>
  <cp:lastModifiedBy>Matteo Manighetti</cp:lastModifiedBy>
  <cp:revision>14</cp:revision>
  <dcterms:created xsi:type="dcterms:W3CDTF">2016-02-10T23:49:34Z</dcterms:created>
  <dcterms:modified xsi:type="dcterms:W3CDTF">2016-02-12T09:40:31Z</dcterms:modified>
</cp:coreProperties>
</file>